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880" r:id="rId3"/>
    <p:sldId id="883" r:id="rId4"/>
    <p:sldId id="881" r:id="rId5"/>
    <p:sldId id="882" r:id="rId6"/>
    <p:sldId id="884" r:id="rId7"/>
    <p:sldId id="885" r:id="rId8"/>
    <p:sldId id="886" r:id="rId9"/>
    <p:sldId id="887" r:id="rId10"/>
    <p:sldId id="888" r:id="rId11"/>
    <p:sldId id="889" r:id="rId12"/>
    <p:sldId id="890" r:id="rId13"/>
    <p:sldId id="891" r:id="rId14"/>
    <p:sldId id="892" r:id="rId15"/>
    <p:sldId id="893" r:id="rId16"/>
    <p:sldId id="894" r:id="rId17"/>
    <p:sldId id="89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11"/>
    <p:restoredTop sz="96405"/>
  </p:normalViewPr>
  <p:slideViewPr>
    <p:cSldViewPr snapToGrid="0" showGuides="1">
      <p:cViewPr>
        <p:scale>
          <a:sx n="183" d="100"/>
          <a:sy n="183" d="100"/>
        </p:scale>
        <p:origin x="144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E32D06-BC2E-CA4B-8FF1-5B057874C473}" type="datetimeFigureOut">
              <a:rPr lang="en-US" smtClean="0"/>
              <a:t>3/14/24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7728ED-C3F3-274B-A6B4-240A005FE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014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4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5101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6722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2358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9462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4866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8013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968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494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76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850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68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101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66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775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EBB78-6FF7-D446-8606-2AA37650810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696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CEC41-EBEC-40AC-DCB3-D0A4F2CC69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B5D67B-CDA5-8231-894F-77F2AEE107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F55B4-1EDE-DD99-34AE-63B194B98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072EDC-7B7A-E1DA-DBCF-7283AB0C4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584F8-99C9-2DDE-4E91-235E99B9C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89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B809B-35AB-13BB-B071-8658AD295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6A4BD2-DC13-3AB2-68FA-73714D741F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4C7B7-ABF9-C2D6-B504-A7BE2DCAD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2205F-C4B4-C946-7262-DBACA1963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88F41-C63D-2700-1542-2255A2B52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203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112696-F704-CDC9-7E4A-C8098C5722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EFBDA-2B6C-2D03-C05C-70818BE7E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55AD3-2565-0F18-4848-B95C41E61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FC73C-FD9B-89F0-571B-27DF01AE7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41754-6FAA-C8E2-435E-3C47A5737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26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AB733-4BEB-7695-955F-DF7486D49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0D31B-A08C-3B6F-173E-25E412F1F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EBF2D-22EE-F791-64DD-5007E9D95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F1753-3599-8123-B77D-00FB391AF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63FA8B-1CC3-3985-E966-72752F5E4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933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B0A76-FCE7-D51F-F283-938F0C2A6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D9F28-B31C-2C80-2021-703346149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C0A6D-6732-6F37-2456-3E981F482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4A969-0C3F-4466-8E3B-C7A815D0B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DB625-3E55-2B1C-743F-3F2B186FA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43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1D951-12A8-361C-7AFF-E73757E87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D0741-1511-06B8-5C8E-80AE7638D6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CB3395-7DFB-0A76-D03A-EDC68503C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D668DD-5284-BF37-7512-B840EACF4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289DB-E5D8-A764-6E73-92F541025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DEA2E2-19FC-96FF-2050-F688E35B9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533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913AF-12C0-EEEF-4D5C-2B295A81A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7059F-5EF7-431A-C72B-28DF748EB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5BAF0A-F5DA-7163-4552-5BBF2BBDBA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062FB2-DEF7-F0C0-7E3B-6E552CAFC0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985B47-46D0-9F79-D9EC-31B50407F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DF264E-D25F-5689-17F3-7F7588AFD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B5F92-E61E-E76E-6EFF-6B72D45BD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BA6256-3633-F0D6-AEF5-1D7D9EE26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331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45349-95E3-D7E4-30AB-7C8DF9FC0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AA350D-B1CC-2B97-A174-50021DD30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D2C3C4-061D-AFBE-15A2-3BDCD49B9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EFEFCA-BF20-D795-1A12-F15BC52FB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54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8DCD43-92D0-E62C-88AA-C91938822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6CDD82-D836-A743-4607-36D50A1EC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8517A5-AF55-576C-CD62-D99D44586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78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9E1F9-7F4E-2919-C2D2-AC8D061C8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35C3F-1016-3804-229B-8F437F103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0824A-9733-A85E-ECDD-57C7A2CD7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8B48A0-E6AD-891A-6892-BCDF0E7E6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401C30-89A7-66FA-EBE9-56EA6B75B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5BA7EF-4D41-1AEC-3E1A-D362B39EF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61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4101D-53F3-C8D3-A219-AB71A1191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2EFCB3-FE14-F439-A688-DC997EA96B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50F899-9DCB-A513-A3D1-F8E3D4B43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AB64EA-12C2-3082-9848-F6790AE83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92AEC1-8350-C250-3894-800A51ECB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92615-9FF0-E74E-AD27-346BA7F70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053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A8B7A2-7ABB-6302-AE76-CEEF55C08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EA6D41-F7AF-933A-A448-6E2B4E34B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D0444-EE56-CC9E-6417-CB64B16C22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3900C-F3DE-7448-B978-36B4C049FFC0}" type="datetimeFigureOut">
              <a:rPr lang="en-US" smtClean="0"/>
              <a:t>3/14/24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90E55-E8B1-43F1-BAED-E56AF91C4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5C816B-9BE9-DF99-F83F-75E28B6646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2DE98-E56A-A547-91EA-351B0B5C1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20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4092F-1E4D-3AD4-0C0E-138A3D4305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B6A7D-18EB-0367-801A-A3BBF85D36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738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JR-CSF Control Mutation Data; n=28; experiments: CD21, CD27, CD30, and CD50</a:t>
            </a:r>
            <a:br>
              <a:rPr lang="en-US" sz="2000" dirty="0">
                <a:latin typeface="Helvetica" pitchFamily="2" charset="0"/>
              </a:rPr>
            </a:br>
            <a:endParaRPr lang="en-US" sz="2000" dirty="0">
              <a:latin typeface="Helvetica" pitchFamily="2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CE93BB-0D91-BAE2-2145-F49EB9E15D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271226"/>
              </p:ext>
            </p:extLst>
          </p:nvPr>
        </p:nvGraphicFramePr>
        <p:xfrm>
          <a:off x="112644" y="1808808"/>
          <a:ext cx="5046564" cy="38174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1641">
                  <a:extLst>
                    <a:ext uri="{9D8B030D-6E8A-4147-A177-3AD203B41FA5}">
                      <a16:colId xmlns:a16="http://schemas.microsoft.com/office/drawing/2014/main" val="3800797450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575322078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2909276523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3181537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JR-CSF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HXB2 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JR-CSF</a:t>
                      </a:r>
                    </a:p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Fraction Mutated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8833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12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16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220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3762171"/>
                  </a:ext>
                </a:extLst>
              </a:tr>
              <a:tr h="3535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69036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8635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2343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867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7266473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8464341-4EB4-25B5-17B0-0EDDB2F01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163" y="1348565"/>
            <a:ext cx="6538837" cy="25033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08C49B-0124-CCA1-3894-D7B6E62B4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0492" y="4383665"/>
            <a:ext cx="1866900" cy="2171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212B6A-EEE3-E481-4660-36CE27805F64}"/>
              </a:ext>
            </a:extLst>
          </p:cNvPr>
          <p:cNvSpPr txBox="1"/>
          <p:nvPr/>
        </p:nvSpPr>
        <p:spPr>
          <a:xfrm>
            <a:off x="5492834" y="6555365"/>
            <a:ext cx="1341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Helvetica" pitchFamily="2" charset="0"/>
              </a:rPr>
              <a:t>AQW</a:t>
            </a:r>
            <a:r>
              <a:rPr lang="en-US" sz="1800" b="1" dirty="0">
                <a:solidFill>
                  <a:srgbClr val="FF0000"/>
                </a:solidFill>
                <a:latin typeface="Helvetica" pitchFamily="2" charset="0"/>
              </a:rPr>
              <a:t>N</a:t>
            </a:r>
            <a:r>
              <a:rPr lang="en-US" sz="1800" dirty="0">
                <a:solidFill>
                  <a:srgbClr val="FF0000"/>
                </a:solidFill>
                <a:latin typeface="Helvetica" pitchFamily="2" charset="0"/>
              </a:rPr>
              <a:t>NTL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56691F-4DD4-1D58-A90F-7EB02A695BD9}"/>
              </a:ext>
            </a:extLst>
          </p:cNvPr>
          <p:cNvSpPr txBox="1"/>
          <p:nvPr/>
        </p:nvSpPr>
        <p:spPr>
          <a:xfrm>
            <a:off x="1686556" y="6544137"/>
            <a:ext cx="38408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Sequence Context (</a:t>
            </a:r>
            <a:r>
              <a:rPr lang="en-US" sz="1800" b="1" dirty="0">
                <a:solidFill>
                  <a:srgbClr val="FF0000"/>
                </a:solidFill>
                <a:latin typeface="Helvetica" pitchFamily="2" charset="0"/>
              </a:rPr>
              <a:t>Glycan Motif</a:t>
            </a:r>
            <a:r>
              <a:rPr lang="en-US" sz="1800" b="1" dirty="0">
                <a:latin typeface="Helvetica" pitchFamily="2" charset="0"/>
              </a:rPr>
              <a:t>):</a:t>
            </a:r>
            <a:endParaRPr lang="en-US" b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CDD7D5-4309-8598-9502-D2ACB0F39E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5491" y="4358265"/>
            <a:ext cx="1866900" cy="2222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7021F3A-2463-BB35-94D5-D6256509BFC9}"/>
              </a:ext>
            </a:extLst>
          </p:cNvPr>
          <p:cNvSpPr txBox="1"/>
          <p:nvPr/>
        </p:nvSpPr>
        <p:spPr>
          <a:xfrm>
            <a:off x="7848885" y="6544137"/>
            <a:ext cx="1341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Helvetica" pitchFamily="2" charset="0"/>
              </a:rPr>
              <a:t>SIR</a:t>
            </a:r>
            <a:r>
              <a:rPr lang="en-US" sz="1800" b="1" dirty="0">
                <a:latin typeface="Helvetica" pitchFamily="2" charset="0"/>
              </a:rPr>
              <a:t>D</a:t>
            </a:r>
            <a:r>
              <a:rPr lang="en-US" sz="1800" dirty="0">
                <a:latin typeface="Helvetica" pitchFamily="2" charset="0"/>
              </a:rPr>
              <a:t>KVQ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F94E362-1A69-FFA0-087D-264B8E5DDE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9355" y="4409065"/>
            <a:ext cx="1866900" cy="21717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C286DC5-9B7E-E1BA-9BCE-936A58217BF7}"/>
              </a:ext>
            </a:extLst>
          </p:cNvPr>
          <p:cNvSpPr txBox="1"/>
          <p:nvPr/>
        </p:nvSpPr>
        <p:spPr>
          <a:xfrm>
            <a:off x="9992223" y="6544137"/>
            <a:ext cx="1341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Helvetica" pitchFamily="2" charset="0"/>
              </a:rPr>
              <a:t>TEG</a:t>
            </a:r>
            <a:r>
              <a:rPr lang="en-US" sz="1800" b="1" dirty="0">
                <a:solidFill>
                  <a:srgbClr val="FF0000"/>
                </a:solidFill>
                <a:latin typeface="Helvetica" pitchFamily="2" charset="0"/>
              </a:rPr>
              <a:t>N</a:t>
            </a:r>
            <a:r>
              <a:rPr lang="en-US" b="1" dirty="0">
                <a:solidFill>
                  <a:srgbClr val="FF0000"/>
                </a:solidFill>
                <a:latin typeface="Helvetica" pitchFamily="2" charset="0"/>
              </a:rPr>
              <a:t>D</a:t>
            </a:r>
            <a:r>
              <a:rPr lang="en-US" sz="1800" dirty="0">
                <a:solidFill>
                  <a:srgbClr val="FF0000"/>
                </a:solidFill>
                <a:latin typeface="Helvetica" pitchFamily="2" charset="0"/>
              </a:rPr>
              <a:t>TI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BD88F4-8F38-E107-0673-56BBD0AAB427}"/>
              </a:ext>
            </a:extLst>
          </p:cNvPr>
          <p:cNvSpPr txBox="1"/>
          <p:nvPr/>
        </p:nvSpPr>
        <p:spPr>
          <a:xfrm>
            <a:off x="1607433" y="1102000"/>
            <a:ext cx="1999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Top Mutations</a:t>
            </a:r>
            <a:endParaRPr 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1CCB3D-364A-6954-5AAD-EECE717ECF9E}"/>
              </a:ext>
            </a:extLst>
          </p:cNvPr>
          <p:cNvSpPr txBox="1"/>
          <p:nvPr/>
        </p:nvSpPr>
        <p:spPr>
          <a:xfrm>
            <a:off x="7922812" y="1133313"/>
            <a:ext cx="1999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All Mutations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4E78F4-800B-7EB5-CCE0-2A5A99199339}"/>
              </a:ext>
            </a:extLst>
          </p:cNvPr>
          <p:cNvSpPr txBox="1"/>
          <p:nvPr/>
        </p:nvSpPr>
        <p:spPr>
          <a:xfrm>
            <a:off x="7376539" y="4016277"/>
            <a:ext cx="34447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Highlighted Mutations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6826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JR-CSF Control Haplotype Plot</a:t>
            </a:r>
            <a:br>
              <a:rPr lang="en-US" sz="2000" dirty="0">
                <a:latin typeface="Helvetica" pitchFamily="2" charset="0"/>
              </a:rPr>
            </a:br>
            <a:endParaRPr lang="en-US" sz="2000" dirty="0"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0D32B-E1E4-2A5A-AE74-77D24E8F2AA8}"/>
              </a:ext>
            </a:extLst>
          </p:cNvPr>
          <p:cNvSpPr txBox="1"/>
          <p:nvPr/>
        </p:nvSpPr>
        <p:spPr>
          <a:xfrm>
            <a:off x="4022230" y="1016584"/>
            <a:ext cx="49135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JR-CSF Haplotype Plot with 10% Filter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620C3C-71B0-B167-0920-2DFC678E8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1100" y="1385916"/>
            <a:ext cx="7289800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76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JR-CSF VRC07 Mutation Data; n=26; experiments: CD21, CD30, and CD50</a:t>
            </a:r>
            <a:br>
              <a:rPr lang="en-US" sz="2000" dirty="0">
                <a:latin typeface="Helvetica" pitchFamily="2" charset="0"/>
              </a:rPr>
            </a:br>
            <a:endParaRPr lang="en-US" sz="2000" dirty="0">
              <a:latin typeface="Helvetica" pitchFamily="2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CE93BB-0D91-BAE2-2145-F49EB9E15D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138792"/>
              </p:ext>
            </p:extLst>
          </p:nvPr>
        </p:nvGraphicFramePr>
        <p:xfrm>
          <a:off x="112644" y="1808808"/>
          <a:ext cx="5046564" cy="38174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1641">
                  <a:extLst>
                    <a:ext uri="{9D8B030D-6E8A-4147-A177-3AD203B41FA5}">
                      <a16:colId xmlns:a16="http://schemas.microsoft.com/office/drawing/2014/main" val="3800797450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575322078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2909276523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3181537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JR-CSF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HXB2 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JR-CSF</a:t>
                      </a:r>
                    </a:p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Fraction Mutated*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8833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12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16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220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762171"/>
                  </a:ext>
                </a:extLst>
              </a:tr>
              <a:tr h="3535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036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8635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2343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867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726647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56691F-4DD4-1D58-A90F-7EB02A695BD9}"/>
              </a:ext>
            </a:extLst>
          </p:cNvPr>
          <p:cNvSpPr txBox="1"/>
          <p:nvPr/>
        </p:nvSpPr>
        <p:spPr>
          <a:xfrm>
            <a:off x="3238794" y="6488668"/>
            <a:ext cx="38408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Sequence Context (</a:t>
            </a:r>
            <a:r>
              <a:rPr lang="en-US" sz="1800" b="1" dirty="0">
                <a:solidFill>
                  <a:srgbClr val="FF0000"/>
                </a:solidFill>
                <a:latin typeface="Helvetica" pitchFamily="2" charset="0"/>
              </a:rPr>
              <a:t>Glycan Motif</a:t>
            </a:r>
            <a:r>
              <a:rPr lang="en-US" sz="1800" b="1" dirty="0">
                <a:latin typeface="Helvetica" pitchFamily="2" charset="0"/>
              </a:rPr>
              <a:t>):</a:t>
            </a:r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021F3A-2463-BB35-94D5-D6256509BFC9}"/>
              </a:ext>
            </a:extLst>
          </p:cNvPr>
          <p:cNvSpPr txBox="1"/>
          <p:nvPr/>
        </p:nvSpPr>
        <p:spPr>
          <a:xfrm>
            <a:off x="9361801" y="6488379"/>
            <a:ext cx="1341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Helvetica" pitchFamily="2" charset="0"/>
              </a:rPr>
              <a:t>NFT</a:t>
            </a:r>
            <a:r>
              <a:rPr lang="en-US" sz="1800" b="1" dirty="0">
                <a:latin typeface="Helvetica" pitchFamily="2" charset="0"/>
              </a:rPr>
              <a:t>D</a:t>
            </a:r>
            <a:r>
              <a:rPr lang="en-US" sz="1800" dirty="0">
                <a:latin typeface="Helvetica" pitchFamily="2" charset="0"/>
              </a:rPr>
              <a:t>NAK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BD88F4-8F38-E107-0673-56BBD0AAB427}"/>
              </a:ext>
            </a:extLst>
          </p:cNvPr>
          <p:cNvSpPr txBox="1"/>
          <p:nvPr/>
        </p:nvSpPr>
        <p:spPr>
          <a:xfrm>
            <a:off x="1607433" y="1102000"/>
            <a:ext cx="1999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Top Mutations</a:t>
            </a:r>
            <a:endParaRPr 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1CCB3D-364A-6954-5AAD-EECE717ECF9E}"/>
              </a:ext>
            </a:extLst>
          </p:cNvPr>
          <p:cNvSpPr txBox="1"/>
          <p:nvPr/>
        </p:nvSpPr>
        <p:spPr>
          <a:xfrm>
            <a:off x="7922812" y="1133313"/>
            <a:ext cx="1999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All Mutations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4E78F4-800B-7EB5-CCE0-2A5A99199339}"/>
              </a:ext>
            </a:extLst>
          </p:cNvPr>
          <p:cNvSpPr txBox="1"/>
          <p:nvPr/>
        </p:nvSpPr>
        <p:spPr>
          <a:xfrm>
            <a:off x="7376539" y="4016277"/>
            <a:ext cx="34447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Highlighted Mutations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90CA9E-C3F4-1215-24AD-7C87CB5D9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1393" y="1471332"/>
            <a:ext cx="6271411" cy="24216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EBE7B5-BC6D-6B2F-5679-9E581CC93811}"/>
              </a:ext>
            </a:extLst>
          </p:cNvPr>
          <p:cNvSpPr txBox="1"/>
          <p:nvPr/>
        </p:nvSpPr>
        <p:spPr>
          <a:xfrm>
            <a:off x="0" y="5785106"/>
            <a:ext cx="1920387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latin typeface="Helvetica" pitchFamily="2" charset="0"/>
              </a:rPr>
              <a:t>*uncorrected from control data, may not reflect value seen in </a:t>
            </a:r>
            <a:r>
              <a:rPr lang="en-US" sz="1100" dirty="0" err="1">
                <a:latin typeface="Helvetica" pitchFamily="2" charset="0"/>
              </a:rPr>
              <a:t>barplot</a:t>
            </a:r>
            <a:endParaRPr lang="en-US" sz="1100" dirty="0"/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42B2A33F-FE5C-F210-3EBD-4BDB7D1F6BA6}"/>
              </a:ext>
            </a:extLst>
          </p:cNvPr>
          <p:cNvSpPr/>
          <p:nvPr/>
        </p:nvSpPr>
        <p:spPr>
          <a:xfrm>
            <a:off x="5221855" y="3843996"/>
            <a:ext cx="1532029" cy="854753"/>
          </a:xfrm>
          <a:prstGeom prst="wedgeRoundRectCallout">
            <a:avLst>
              <a:gd name="adj1" fmla="val -48237"/>
              <a:gd name="adj2" fmla="val -98476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These mutations have high frequency in control mice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332095-7EE2-1E81-75A4-52D9D34A01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8933" y="4497194"/>
            <a:ext cx="1866900" cy="1879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C06ADBB-F2A8-C5EC-02AE-C1639D2567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2577" y="4212784"/>
            <a:ext cx="1866900" cy="21717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F9AF04F-147A-F1CB-4317-C79C28DA13AC}"/>
              </a:ext>
            </a:extLst>
          </p:cNvPr>
          <p:cNvSpPr txBox="1"/>
          <p:nvPr/>
        </p:nvSpPr>
        <p:spPr>
          <a:xfrm>
            <a:off x="7079622" y="6488124"/>
            <a:ext cx="1341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Helvetica" pitchFamily="2" charset="0"/>
              </a:rPr>
              <a:t>RSD</a:t>
            </a:r>
            <a:r>
              <a:rPr lang="en-US" sz="1800" b="1" dirty="0">
                <a:solidFill>
                  <a:srgbClr val="FF0000"/>
                </a:solidFill>
                <a:latin typeface="Helvetica" pitchFamily="2" charset="0"/>
              </a:rPr>
              <a:t>N</a:t>
            </a:r>
            <a:r>
              <a:rPr lang="en-US" sz="1800" dirty="0">
                <a:solidFill>
                  <a:srgbClr val="FF0000"/>
                </a:solidFill>
                <a:latin typeface="Helvetica" pitchFamily="2" charset="0"/>
              </a:rPr>
              <a:t>FTD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018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JR-CSF vs VRC07 Haplotype Plot</a:t>
            </a:r>
            <a:br>
              <a:rPr lang="en-US" sz="2000" dirty="0">
                <a:latin typeface="Helvetica" pitchFamily="2" charset="0"/>
              </a:rPr>
            </a:br>
            <a:endParaRPr lang="en-US" sz="2000" dirty="0"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0D32B-E1E4-2A5A-AE74-77D24E8F2AA8}"/>
              </a:ext>
            </a:extLst>
          </p:cNvPr>
          <p:cNvSpPr txBox="1"/>
          <p:nvPr/>
        </p:nvSpPr>
        <p:spPr>
          <a:xfrm>
            <a:off x="4022230" y="1016584"/>
            <a:ext cx="49135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JR-CSF Haplotype Plot with 10% Filter</a:t>
            </a: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299169-3CA7-9874-A10D-FEAF002A4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050" y="1441450"/>
            <a:ext cx="73279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714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JR-CSF N6 Mutation Data; n=6; experiments: CD27</a:t>
            </a:r>
            <a:br>
              <a:rPr lang="en-US" sz="2000" dirty="0">
                <a:latin typeface="Helvetica" pitchFamily="2" charset="0"/>
              </a:rPr>
            </a:br>
            <a:endParaRPr lang="en-US" sz="2000" dirty="0">
              <a:latin typeface="Helvetica" pitchFamily="2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CE93BB-0D91-BAE2-2145-F49EB9E15D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8182915"/>
              </p:ext>
            </p:extLst>
          </p:nvPr>
        </p:nvGraphicFramePr>
        <p:xfrm>
          <a:off x="112644" y="1808808"/>
          <a:ext cx="5046564" cy="38174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1641">
                  <a:extLst>
                    <a:ext uri="{9D8B030D-6E8A-4147-A177-3AD203B41FA5}">
                      <a16:colId xmlns:a16="http://schemas.microsoft.com/office/drawing/2014/main" val="3800797450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575322078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2909276523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3181537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JR-CSF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HXB2 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JR-CSF</a:t>
                      </a:r>
                    </a:p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Fraction Mutated*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8833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12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16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220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187a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762171"/>
                  </a:ext>
                </a:extLst>
              </a:tr>
              <a:tr h="3535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036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635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343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867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726647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56691F-4DD4-1D58-A90F-7EB02A695BD9}"/>
              </a:ext>
            </a:extLst>
          </p:cNvPr>
          <p:cNvSpPr txBox="1"/>
          <p:nvPr/>
        </p:nvSpPr>
        <p:spPr>
          <a:xfrm>
            <a:off x="2344281" y="6471259"/>
            <a:ext cx="38408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Sequence Context (</a:t>
            </a:r>
            <a:r>
              <a:rPr lang="en-US" sz="1800" b="1" dirty="0">
                <a:solidFill>
                  <a:srgbClr val="FF0000"/>
                </a:solidFill>
                <a:latin typeface="Helvetica" pitchFamily="2" charset="0"/>
              </a:rPr>
              <a:t>Glycan Motif</a:t>
            </a:r>
            <a:r>
              <a:rPr lang="en-US" sz="1800" b="1" dirty="0">
                <a:latin typeface="Helvetica" pitchFamily="2" charset="0"/>
              </a:rPr>
              <a:t>):</a:t>
            </a:r>
            <a:endParaRPr 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BD88F4-8F38-E107-0673-56BBD0AAB427}"/>
              </a:ext>
            </a:extLst>
          </p:cNvPr>
          <p:cNvSpPr txBox="1"/>
          <p:nvPr/>
        </p:nvSpPr>
        <p:spPr>
          <a:xfrm>
            <a:off x="1607433" y="1102000"/>
            <a:ext cx="1999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Top Mutations</a:t>
            </a:r>
            <a:endParaRPr 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1CCB3D-364A-6954-5AAD-EECE717ECF9E}"/>
              </a:ext>
            </a:extLst>
          </p:cNvPr>
          <p:cNvSpPr txBox="1"/>
          <p:nvPr/>
        </p:nvSpPr>
        <p:spPr>
          <a:xfrm>
            <a:off x="7922812" y="1133313"/>
            <a:ext cx="1999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All Mutations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4E78F4-800B-7EB5-CCE0-2A5A99199339}"/>
              </a:ext>
            </a:extLst>
          </p:cNvPr>
          <p:cNvSpPr txBox="1"/>
          <p:nvPr/>
        </p:nvSpPr>
        <p:spPr>
          <a:xfrm>
            <a:off x="7376539" y="4016277"/>
            <a:ext cx="34447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Highlighted Mutations</a:t>
            </a:r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EBE7B5-BC6D-6B2F-5679-9E581CC93811}"/>
              </a:ext>
            </a:extLst>
          </p:cNvPr>
          <p:cNvSpPr txBox="1"/>
          <p:nvPr/>
        </p:nvSpPr>
        <p:spPr>
          <a:xfrm>
            <a:off x="0" y="5785106"/>
            <a:ext cx="1920387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latin typeface="Helvetica" pitchFamily="2" charset="0"/>
              </a:rPr>
              <a:t>*uncorrected from control data, may not reflect value seen in </a:t>
            </a:r>
            <a:r>
              <a:rPr lang="en-US" sz="1100" dirty="0" err="1">
                <a:latin typeface="Helvetica" pitchFamily="2" charset="0"/>
              </a:rPr>
              <a:t>barplot</a:t>
            </a:r>
            <a:endParaRPr lang="en-US" sz="1100" dirty="0"/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42B2A33F-FE5C-F210-3EBD-4BDB7D1F6BA6}"/>
              </a:ext>
            </a:extLst>
          </p:cNvPr>
          <p:cNvSpPr/>
          <p:nvPr/>
        </p:nvSpPr>
        <p:spPr>
          <a:xfrm>
            <a:off x="5240877" y="3704701"/>
            <a:ext cx="1532029" cy="854753"/>
          </a:xfrm>
          <a:prstGeom prst="wedgeRoundRectCallout">
            <a:avLst>
              <a:gd name="adj1" fmla="val -48237"/>
              <a:gd name="adj2" fmla="val -98476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These mutations have high frequency in control mice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E70129-DFFF-E9E6-B474-00F019B32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5109" y="1502645"/>
            <a:ext cx="5854491" cy="22606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957F09-1020-83F4-5769-1C208050015B}"/>
              </a:ext>
            </a:extLst>
          </p:cNvPr>
          <p:cNvSpPr txBox="1"/>
          <p:nvPr/>
        </p:nvSpPr>
        <p:spPr>
          <a:xfrm>
            <a:off x="8407328" y="6471259"/>
            <a:ext cx="1341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Helvetica" pitchFamily="2" charset="0"/>
              </a:rPr>
              <a:t>RSD</a:t>
            </a:r>
            <a:r>
              <a:rPr lang="en-US" sz="1800" b="1" dirty="0">
                <a:solidFill>
                  <a:srgbClr val="FF0000"/>
                </a:solidFill>
                <a:latin typeface="Helvetica" pitchFamily="2" charset="0"/>
              </a:rPr>
              <a:t>N</a:t>
            </a:r>
            <a:r>
              <a:rPr lang="en-US" sz="1800" dirty="0">
                <a:solidFill>
                  <a:srgbClr val="FF0000"/>
                </a:solidFill>
                <a:latin typeface="Helvetica" pitchFamily="2" charset="0"/>
              </a:rPr>
              <a:t>FTD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7E73A17-3A53-FB9D-2CA7-2A8A00583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8238" y="4269505"/>
            <a:ext cx="1866900" cy="21717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61D71D0-FEE5-72E3-F7B6-13367A0658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4460" y="4269505"/>
            <a:ext cx="1866900" cy="21717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A7F0B26-EFF8-0A1D-175E-555AACCA89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0919" y="4505670"/>
            <a:ext cx="1866900" cy="18796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26F6F34-2A1F-276E-CDC9-9EC7208541A8}"/>
              </a:ext>
            </a:extLst>
          </p:cNvPr>
          <p:cNvSpPr txBox="1"/>
          <p:nvPr/>
        </p:nvSpPr>
        <p:spPr>
          <a:xfrm>
            <a:off x="6373392" y="6461405"/>
            <a:ext cx="1341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Helvetica" pitchFamily="2" charset="0"/>
              </a:rPr>
              <a:t>DNK</a:t>
            </a:r>
            <a:r>
              <a:rPr lang="en-US" sz="1800" b="1" dirty="0">
                <a:solidFill>
                  <a:srgbClr val="FF0000"/>
                </a:solidFill>
                <a:latin typeface="Helvetica" pitchFamily="2" charset="0"/>
              </a:rPr>
              <a:t>N</a:t>
            </a:r>
            <a:r>
              <a:rPr lang="en-US" sz="1800" dirty="0">
                <a:solidFill>
                  <a:srgbClr val="FF0000"/>
                </a:solidFill>
                <a:latin typeface="Helvetica" pitchFamily="2" charset="0"/>
              </a:rPr>
              <a:t>NTK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8712B3F-E968-47B1-7ABD-25C5B0D7ADA4}"/>
              </a:ext>
            </a:extLst>
          </p:cNvPr>
          <p:cNvSpPr txBox="1"/>
          <p:nvPr/>
        </p:nvSpPr>
        <p:spPr>
          <a:xfrm>
            <a:off x="10523702" y="6441862"/>
            <a:ext cx="1341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Helvetica" pitchFamily="2" charset="0"/>
              </a:rPr>
              <a:t>TDN</a:t>
            </a:r>
            <a:r>
              <a:rPr lang="en-US" sz="1800" b="1" dirty="0">
                <a:latin typeface="Helvetica" pitchFamily="2" charset="0"/>
              </a:rPr>
              <a:t>A</a:t>
            </a:r>
            <a:r>
              <a:rPr lang="en-US" sz="1800" dirty="0">
                <a:latin typeface="Helvetica" pitchFamily="2" charset="0"/>
              </a:rPr>
              <a:t>KTI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944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JR-CSF vs N6 Haplotype Plot</a:t>
            </a:r>
            <a:br>
              <a:rPr lang="en-US" sz="2000" dirty="0">
                <a:latin typeface="Helvetica" pitchFamily="2" charset="0"/>
              </a:rPr>
            </a:br>
            <a:endParaRPr lang="en-US" sz="2000" dirty="0"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0D32B-E1E4-2A5A-AE74-77D24E8F2AA8}"/>
              </a:ext>
            </a:extLst>
          </p:cNvPr>
          <p:cNvSpPr txBox="1"/>
          <p:nvPr/>
        </p:nvSpPr>
        <p:spPr>
          <a:xfrm>
            <a:off x="4022230" y="1016584"/>
            <a:ext cx="49135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JR-CSF Haplotype Plot with 10% Filter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995A08-BE41-7F28-3EEA-E983D426C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050" y="1441450"/>
            <a:ext cx="7327900" cy="3975100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55A97AD5-1D08-0DBE-2904-B65E33C7578E}"/>
              </a:ext>
            </a:extLst>
          </p:cNvPr>
          <p:cNvSpPr/>
          <p:nvPr/>
        </p:nvSpPr>
        <p:spPr>
          <a:xfrm>
            <a:off x="9477830" y="1016584"/>
            <a:ext cx="2561770" cy="854753"/>
          </a:xfrm>
          <a:prstGeom prst="wedgeRoundRectCallout">
            <a:avLst>
              <a:gd name="adj1" fmla="val -168400"/>
              <a:gd name="adj2" fmla="val 90981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Visually confirmed that these are single nucleotide frameshifting mutations </a:t>
            </a:r>
          </a:p>
        </p:txBody>
      </p:sp>
    </p:spTree>
    <p:extLst>
      <p:ext uri="{BB962C8B-B14F-4D97-AF65-F5344CB8AC3E}">
        <p14:creationId xmlns:p14="http://schemas.microsoft.com/office/powerpoint/2010/main" val="2276647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JR-CSF PGDM1400 Mutation Data; n=7; experiments: CD27</a:t>
            </a:r>
            <a:br>
              <a:rPr lang="en-US" sz="2000" dirty="0">
                <a:latin typeface="Helvetica" pitchFamily="2" charset="0"/>
              </a:rPr>
            </a:br>
            <a:endParaRPr lang="en-US" sz="2000" dirty="0">
              <a:latin typeface="Helvetica" pitchFamily="2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CE93BB-0D91-BAE2-2145-F49EB9E15D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3087591"/>
              </p:ext>
            </p:extLst>
          </p:nvPr>
        </p:nvGraphicFramePr>
        <p:xfrm>
          <a:off x="112642" y="1808808"/>
          <a:ext cx="5983355" cy="37753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60024">
                  <a:extLst>
                    <a:ext uri="{9D8B030D-6E8A-4147-A177-3AD203B41FA5}">
                      <a16:colId xmlns:a16="http://schemas.microsoft.com/office/drawing/2014/main" val="3800797450"/>
                    </a:ext>
                  </a:extLst>
                </a:gridCol>
                <a:gridCol w="1158705">
                  <a:extLst>
                    <a:ext uri="{9D8B030D-6E8A-4147-A177-3AD203B41FA5}">
                      <a16:colId xmlns:a16="http://schemas.microsoft.com/office/drawing/2014/main" val="575322078"/>
                    </a:ext>
                  </a:extLst>
                </a:gridCol>
                <a:gridCol w="1054003">
                  <a:extLst>
                    <a:ext uri="{9D8B030D-6E8A-4147-A177-3AD203B41FA5}">
                      <a16:colId xmlns:a16="http://schemas.microsoft.com/office/drawing/2014/main" val="2909276523"/>
                    </a:ext>
                  </a:extLst>
                </a:gridCol>
                <a:gridCol w="865539">
                  <a:extLst>
                    <a:ext uri="{9D8B030D-6E8A-4147-A177-3AD203B41FA5}">
                      <a16:colId xmlns:a16="http://schemas.microsoft.com/office/drawing/2014/main" val="3181537146"/>
                    </a:ext>
                  </a:extLst>
                </a:gridCol>
                <a:gridCol w="1845084">
                  <a:extLst>
                    <a:ext uri="{9D8B030D-6E8A-4147-A177-3AD203B41FA5}">
                      <a16:colId xmlns:a16="http://schemas.microsoft.com/office/drawing/2014/main" val="3691018229"/>
                    </a:ext>
                  </a:extLst>
                </a:gridCol>
              </a:tblGrid>
              <a:tr h="4981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JR-CSF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HXB2 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JR-CSF</a:t>
                      </a:r>
                    </a:p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Fraction Mutated*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Fraction Mutated in Control 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8833188"/>
                  </a:ext>
                </a:extLst>
              </a:tr>
              <a:tr h="3292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128319"/>
                  </a:ext>
                </a:extLst>
              </a:tr>
              <a:tr h="3292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163462"/>
                  </a:ext>
                </a:extLst>
              </a:tr>
              <a:tr h="3292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169652"/>
                  </a:ext>
                </a:extLst>
              </a:tr>
              <a:tr h="3292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220349"/>
                  </a:ext>
                </a:extLst>
              </a:tr>
              <a:tr h="3292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762171"/>
                  </a:ext>
                </a:extLst>
              </a:tr>
              <a:tr h="31387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036034"/>
                  </a:ext>
                </a:extLst>
              </a:tr>
              <a:tr h="3292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8635910"/>
                  </a:ext>
                </a:extLst>
              </a:tr>
              <a:tr h="3292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343508"/>
                  </a:ext>
                </a:extLst>
              </a:tr>
              <a:tr h="3292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867805"/>
                  </a:ext>
                </a:extLst>
              </a:tr>
              <a:tr h="3292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726647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56691F-4DD4-1D58-A90F-7EB02A695BD9}"/>
              </a:ext>
            </a:extLst>
          </p:cNvPr>
          <p:cNvSpPr txBox="1"/>
          <p:nvPr/>
        </p:nvSpPr>
        <p:spPr>
          <a:xfrm>
            <a:off x="2255169" y="6486961"/>
            <a:ext cx="38408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Sequence Context (</a:t>
            </a:r>
            <a:r>
              <a:rPr lang="en-US" sz="1800" b="1" dirty="0">
                <a:solidFill>
                  <a:srgbClr val="FF0000"/>
                </a:solidFill>
                <a:latin typeface="Helvetica" pitchFamily="2" charset="0"/>
              </a:rPr>
              <a:t>Glycan Motif</a:t>
            </a:r>
            <a:r>
              <a:rPr lang="en-US" sz="1800" b="1" dirty="0">
                <a:latin typeface="Helvetica" pitchFamily="2" charset="0"/>
              </a:rPr>
              <a:t>):</a:t>
            </a:r>
            <a:endParaRPr 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BD88F4-8F38-E107-0673-56BBD0AAB427}"/>
              </a:ext>
            </a:extLst>
          </p:cNvPr>
          <p:cNvSpPr txBox="1"/>
          <p:nvPr/>
        </p:nvSpPr>
        <p:spPr>
          <a:xfrm>
            <a:off x="1607433" y="1102000"/>
            <a:ext cx="1999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Top Mutations</a:t>
            </a:r>
            <a:endParaRPr 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1CCB3D-364A-6954-5AAD-EECE717ECF9E}"/>
              </a:ext>
            </a:extLst>
          </p:cNvPr>
          <p:cNvSpPr txBox="1"/>
          <p:nvPr/>
        </p:nvSpPr>
        <p:spPr>
          <a:xfrm>
            <a:off x="7922812" y="1133313"/>
            <a:ext cx="1999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All Mutations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4E78F4-800B-7EB5-CCE0-2A5A99199339}"/>
              </a:ext>
            </a:extLst>
          </p:cNvPr>
          <p:cNvSpPr txBox="1"/>
          <p:nvPr/>
        </p:nvSpPr>
        <p:spPr>
          <a:xfrm>
            <a:off x="7376539" y="4016277"/>
            <a:ext cx="34447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Helvetica" pitchFamily="2" charset="0"/>
              </a:rPr>
              <a:t>Highlighted Mutations</a:t>
            </a:r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EBE7B5-BC6D-6B2F-5679-9E581CC93811}"/>
              </a:ext>
            </a:extLst>
          </p:cNvPr>
          <p:cNvSpPr txBox="1"/>
          <p:nvPr/>
        </p:nvSpPr>
        <p:spPr>
          <a:xfrm>
            <a:off x="0" y="5785106"/>
            <a:ext cx="1920387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latin typeface="Helvetica" pitchFamily="2" charset="0"/>
              </a:rPr>
              <a:t>*uncorrected from control data, may not reflect value seen in </a:t>
            </a:r>
            <a:r>
              <a:rPr lang="en-US" sz="1100" dirty="0" err="1">
                <a:latin typeface="Helvetica" pitchFamily="2" charset="0"/>
              </a:rPr>
              <a:t>barplot</a:t>
            </a:r>
            <a:endParaRPr lang="en-US" sz="1100" dirty="0"/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42B2A33F-FE5C-F210-3EBD-4BDB7D1F6BA6}"/>
              </a:ext>
            </a:extLst>
          </p:cNvPr>
          <p:cNvSpPr/>
          <p:nvPr/>
        </p:nvSpPr>
        <p:spPr>
          <a:xfrm>
            <a:off x="6096000" y="3905174"/>
            <a:ext cx="1532029" cy="854753"/>
          </a:xfrm>
          <a:prstGeom prst="wedgeRoundRectCallout">
            <a:avLst>
              <a:gd name="adj1" fmla="val -48237"/>
              <a:gd name="adj2" fmla="val -98476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These mutations have high frequency in control mice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B476B1-668A-076A-175B-2B054873A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237" y="1593499"/>
            <a:ext cx="5751355" cy="222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82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JR-CSF vs PGDM1400 Haplotype Plot</a:t>
            </a:r>
            <a:br>
              <a:rPr lang="en-US" sz="2000" dirty="0">
                <a:latin typeface="Helvetica" pitchFamily="2" charset="0"/>
              </a:rPr>
            </a:br>
            <a:endParaRPr lang="en-US" sz="2000" dirty="0"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0D32B-E1E4-2A5A-AE74-77D24E8F2AA8}"/>
              </a:ext>
            </a:extLst>
          </p:cNvPr>
          <p:cNvSpPr txBox="1"/>
          <p:nvPr/>
        </p:nvSpPr>
        <p:spPr>
          <a:xfrm>
            <a:off x="4022230" y="1016584"/>
            <a:ext cx="49135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JR-CSF Haplotype Plot with 10% Filter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BA1218-E74D-402D-A01E-61658AD30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050" y="2165350"/>
            <a:ext cx="73279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92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REJO.c Control</a:t>
            </a:r>
            <a:br>
              <a:rPr lang="en-US" sz="2000" dirty="0">
                <a:latin typeface="Helvetica" pitchFamily="2" charset="0"/>
              </a:rPr>
            </a:br>
            <a:endParaRPr lang="en-US" sz="2000" dirty="0">
              <a:latin typeface="Helvetica" pitchFamily="2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CE93BB-0D91-BAE2-2145-F49EB9E15D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8537008"/>
              </p:ext>
            </p:extLst>
          </p:nvPr>
        </p:nvGraphicFramePr>
        <p:xfrm>
          <a:off x="152400" y="1832439"/>
          <a:ext cx="5046564" cy="38174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1641">
                  <a:extLst>
                    <a:ext uri="{9D8B030D-6E8A-4147-A177-3AD203B41FA5}">
                      <a16:colId xmlns:a16="http://schemas.microsoft.com/office/drawing/2014/main" val="3800797450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575322078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2909276523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3181537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REJO c Position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HXB2 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REJO.c</a:t>
                      </a:r>
                    </a:p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Fraction Mutated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8833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12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16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6220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3762171"/>
                  </a:ext>
                </a:extLst>
              </a:tr>
              <a:tr h="3535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69036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8635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2343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867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726647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9321FDD-2CE3-BF97-CE5E-D8D774E838BE}"/>
              </a:ext>
            </a:extLst>
          </p:cNvPr>
          <p:cNvSpPr txBox="1"/>
          <p:nvPr/>
        </p:nvSpPr>
        <p:spPr>
          <a:xfrm>
            <a:off x="7136839" y="1529105"/>
            <a:ext cx="35768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REJO.c Control Mice, n=XX</a:t>
            </a:r>
            <a:br>
              <a:rPr lang="en-US" sz="1800" b="1" dirty="0">
                <a:latin typeface="Helvetica" pitchFamily="2" charset="0"/>
              </a:rPr>
            </a:br>
            <a:endParaRPr lang="en-US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D74DA8-E6B1-B3F2-855D-F430AFF06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156" y="4365922"/>
            <a:ext cx="1866900" cy="2209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BA42FE-690E-411B-50DC-343DA4B40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8601" y="4378622"/>
            <a:ext cx="1866900" cy="2197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1BBF21E-E6EB-E0BE-514E-7E4B84E7AE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4079" y="2025939"/>
            <a:ext cx="6822406" cy="247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811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REJO.c Control</a:t>
            </a:r>
            <a:br>
              <a:rPr lang="en-US" sz="2000" dirty="0">
                <a:latin typeface="Helvetica" pitchFamily="2" charset="0"/>
              </a:rPr>
            </a:br>
            <a:endParaRPr lang="en-US" sz="2000" dirty="0"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0D32B-E1E4-2A5A-AE74-77D24E8F2AA8}"/>
              </a:ext>
            </a:extLst>
          </p:cNvPr>
          <p:cNvSpPr txBox="1"/>
          <p:nvPr/>
        </p:nvSpPr>
        <p:spPr>
          <a:xfrm>
            <a:off x="5144861" y="624079"/>
            <a:ext cx="1902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REJO.c Contro</a:t>
            </a:r>
            <a:r>
              <a:rPr lang="en-US" b="1" dirty="0">
                <a:latin typeface="Helvetica" pitchFamily="2" charset="0"/>
              </a:rPr>
              <a:t>l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E77D37-1D3F-05D9-4FC0-A6F132D7E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0" y="1085850"/>
            <a:ext cx="72390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875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REJO.c escape from N6 is characterized by the D281D mutation, with a few other different D-loop mutations found at lower frequencies.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7CE490F-A359-D1D6-F392-2E41550166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454865"/>
              </p:ext>
            </p:extLst>
          </p:nvPr>
        </p:nvGraphicFramePr>
        <p:xfrm>
          <a:off x="152400" y="1832439"/>
          <a:ext cx="5046564" cy="38174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1641">
                  <a:extLst>
                    <a:ext uri="{9D8B030D-6E8A-4147-A177-3AD203B41FA5}">
                      <a16:colId xmlns:a16="http://schemas.microsoft.com/office/drawing/2014/main" val="3800797450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575322078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2909276523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3181537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REJO c Position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HXB2 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REJO.c</a:t>
                      </a:r>
                    </a:p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Fraction Mutated*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8833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282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281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0.99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12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279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278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16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277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276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0.23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220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193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0.23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3762171"/>
                  </a:ext>
                </a:extLst>
              </a:tr>
              <a:tr h="3535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168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167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0.21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69036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722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723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0.11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8635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850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851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0.11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2343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203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867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361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362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7266473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DBC0010F-5FFB-1DB1-E52B-4C0F8FCA7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490" y="4483099"/>
            <a:ext cx="1866900" cy="2171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3D3E4E-F018-9865-57C4-B41F1650D4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3916" y="4483099"/>
            <a:ext cx="1866900" cy="215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443BCD-206F-4F0D-AB53-3C35DFBBCD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12342" y="4432299"/>
            <a:ext cx="1866900" cy="2260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A84D0DE-5EFB-67FB-E571-207E6BB66185}"/>
              </a:ext>
            </a:extLst>
          </p:cNvPr>
          <p:cNvSpPr txBox="1"/>
          <p:nvPr/>
        </p:nvSpPr>
        <p:spPr>
          <a:xfrm>
            <a:off x="7136839" y="1529105"/>
            <a:ext cx="35768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REJO.c escape from N6 , n=13</a:t>
            </a:r>
            <a:br>
              <a:rPr lang="en-US" sz="1800" b="1" dirty="0">
                <a:latin typeface="Helvetica" pitchFamily="2" charset="0"/>
              </a:rPr>
            </a:br>
            <a:endParaRPr lang="en-US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C1950AB-2694-338E-1C0B-C174D2BD0A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3374" y="1832439"/>
            <a:ext cx="6443816" cy="24882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B9331D6-1FAA-0B7A-7171-7A9334910103}"/>
              </a:ext>
            </a:extLst>
          </p:cNvPr>
          <p:cNvSpPr txBox="1"/>
          <p:nvPr/>
        </p:nvSpPr>
        <p:spPr>
          <a:xfrm>
            <a:off x="143803" y="6482089"/>
            <a:ext cx="595219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latin typeface="Helvetica" pitchFamily="2" charset="0"/>
              </a:rPr>
              <a:t>*uncorrected from control data, may not reflect value seen in </a:t>
            </a:r>
            <a:r>
              <a:rPr lang="en-US" sz="1100" dirty="0" err="1">
                <a:latin typeface="Helvetica" pitchFamily="2" charset="0"/>
              </a:rPr>
              <a:t>barplot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13370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REJO.c Escape from N6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0D32B-E1E4-2A5A-AE74-77D24E8F2AA8}"/>
              </a:ext>
            </a:extLst>
          </p:cNvPr>
          <p:cNvSpPr txBox="1"/>
          <p:nvPr/>
        </p:nvSpPr>
        <p:spPr>
          <a:xfrm>
            <a:off x="4685335" y="1454834"/>
            <a:ext cx="28213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REJO.c escape from N6</a:t>
            </a:r>
            <a:br>
              <a:rPr lang="en-US" sz="1800" b="1" dirty="0">
                <a:latin typeface="Helvetica" pitchFamily="2" charset="0"/>
              </a:rPr>
            </a:br>
            <a:endParaRPr lang="en-US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85E2F7-07A7-57E0-871A-ED9F5A5DF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150" y="1778000"/>
            <a:ext cx="75057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29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REJO.c escape from VRC07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7CE490F-A359-D1D6-F392-2E41550166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767657"/>
              </p:ext>
            </p:extLst>
          </p:nvPr>
        </p:nvGraphicFramePr>
        <p:xfrm>
          <a:off x="152400" y="1832439"/>
          <a:ext cx="5046564" cy="41882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1641">
                  <a:extLst>
                    <a:ext uri="{9D8B030D-6E8A-4147-A177-3AD203B41FA5}">
                      <a16:colId xmlns:a16="http://schemas.microsoft.com/office/drawing/2014/main" val="3800797450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575322078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2909276523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3181537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REJO c Position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HXB2 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REJO.c</a:t>
                      </a:r>
                    </a:p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Fraction Mutated*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8833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12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3190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16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220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3762171"/>
                  </a:ext>
                </a:extLst>
              </a:tr>
              <a:tr h="3535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69036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8635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2343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867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726647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A84D0DE-5EFB-67FB-E571-207E6BB66185}"/>
              </a:ext>
            </a:extLst>
          </p:cNvPr>
          <p:cNvSpPr txBox="1"/>
          <p:nvPr/>
        </p:nvSpPr>
        <p:spPr>
          <a:xfrm>
            <a:off x="7136838" y="1529105"/>
            <a:ext cx="50551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REJO.c escape from VRC07 , n=XX</a:t>
            </a:r>
            <a:br>
              <a:rPr lang="en-US" sz="1800" b="1" dirty="0">
                <a:latin typeface="Helvetica" pitchFamily="2" charset="0"/>
              </a:rPr>
            </a:b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71F146-8A24-7801-78AC-851DC9ECC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493" y="1832439"/>
            <a:ext cx="7171150" cy="2769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68196F-69EB-93B9-0ED6-B6F314302D90}"/>
              </a:ext>
            </a:extLst>
          </p:cNvPr>
          <p:cNvSpPr txBox="1"/>
          <p:nvPr/>
        </p:nvSpPr>
        <p:spPr>
          <a:xfrm>
            <a:off x="143803" y="6482089"/>
            <a:ext cx="595219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latin typeface="Helvetica" pitchFamily="2" charset="0"/>
              </a:rPr>
              <a:t>*uncorrected from control data, may not reflect value seen in </a:t>
            </a:r>
            <a:r>
              <a:rPr lang="en-US" sz="1100" dirty="0" err="1">
                <a:latin typeface="Helvetica" pitchFamily="2" charset="0"/>
              </a:rPr>
              <a:t>barplot</a:t>
            </a:r>
            <a:endParaRPr lang="en-US" sz="11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E8B2D1-0002-7AB4-DCCE-7C3DB3FE85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1481" y="4540249"/>
            <a:ext cx="1866900" cy="2209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EC8B77B-5F0A-4E7C-BCC0-264052071E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7973" y="4540249"/>
            <a:ext cx="1866900" cy="2197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5C9B3F0-F544-C61A-5C23-A57AD832E7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1411" y="4527549"/>
            <a:ext cx="18669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186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REJO.c Escape from VRC07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0D32B-E1E4-2A5A-AE74-77D24E8F2AA8}"/>
              </a:ext>
            </a:extLst>
          </p:cNvPr>
          <p:cNvSpPr txBox="1"/>
          <p:nvPr/>
        </p:nvSpPr>
        <p:spPr>
          <a:xfrm>
            <a:off x="4363196" y="1454834"/>
            <a:ext cx="34656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REJO.c escape from </a:t>
            </a:r>
            <a:r>
              <a:rPr lang="en-US" b="1" dirty="0">
                <a:latin typeface="Helvetica" pitchFamily="2" charset="0"/>
              </a:rPr>
              <a:t>VRC07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D6F441-6101-C2B6-0E0F-939A7E9E9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0" y="1824166"/>
            <a:ext cx="73660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166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REJO.c escape from PGDM1400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7CE490F-A359-D1D6-F392-2E41550166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552879"/>
              </p:ext>
            </p:extLst>
          </p:nvPr>
        </p:nvGraphicFramePr>
        <p:xfrm>
          <a:off x="152400" y="1832439"/>
          <a:ext cx="5046564" cy="41882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1641">
                  <a:extLst>
                    <a:ext uri="{9D8B030D-6E8A-4147-A177-3AD203B41FA5}">
                      <a16:colId xmlns:a16="http://schemas.microsoft.com/office/drawing/2014/main" val="3800797450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575322078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2909276523"/>
                    </a:ext>
                  </a:extLst>
                </a:gridCol>
                <a:gridCol w="1261641">
                  <a:extLst>
                    <a:ext uri="{9D8B030D-6E8A-4147-A177-3AD203B41FA5}">
                      <a16:colId xmlns:a16="http://schemas.microsoft.com/office/drawing/2014/main" val="3181537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REJO c Position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HXB2 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Position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REJO.c</a:t>
                      </a:r>
                    </a:p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Fraction Mutated*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8833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12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3190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16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220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3762171"/>
                  </a:ext>
                </a:extLst>
              </a:tr>
              <a:tr h="3535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69036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8635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2343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867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726647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A84D0DE-5EFB-67FB-E571-207E6BB66185}"/>
              </a:ext>
            </a:extLst>
          </p:cNvPr>
          <p:cNvSpPr txBox="1"/>
          <p:nvPr/>
        </p:nvSpPr>
        <p:spPr>
          <a:xfrm>
            <a:off x="6694386" y="1521703"/>
            <a:ext cx="50551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REJO.c escape from PGDM1400 , n=XX</a:t>
            </a:r>
            <a:br>
              <a:rPr lang="en-US" sz="1800" b="1" dirty="0">
                <a:latin typeface="Helvetica" pitchFamily="2" charset="0"/>
              </a:rPr>
            </a:br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8196F-69EB-93B9-0ED6-B6F314302D90}"/>
              </a:ext>
            </a:extLst>
          </p:cNvPr>
          <p:cNvSpPr txBox="1"/>
          <p:nvPr/>
        </p:nvSpPr>
        <p:spPr>
          <a:xfrm>
            <a:off x="143803" y="6482089"/>
            <a:ext cx="595219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latin typeface="Helvetica" pitchFamily="2" charset="0"/>
              </a:rPr>
              <a:t>*uncorrected from control data, may not reflect value seen in </a:t>
            </a:r>
            <a:r>
              <a:rPr lang="en-US" sz="1100" dirty="0" err="1">
                <a:latin typeface="Helvetica" pitchFamily="2" charset="0"/>
              </a:rPr>
              <a:t>barplot</a:t>
            </a:r>
            <a:endParaRPr lang="en-US" sz="11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5C0DD6-9DCA-57E1-FD59-E588E5A44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120" y="1844869"/>
            <a:ext cx="6635995" cy="25624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7C4CC6-B166-F65E-D05A-39121F896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4120" y="4390087"/>
            <a:ext cx="1866900" cy="2146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1E69C0E-7D04-AF53-ECEF-3BFDC81418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8528" y="4656787"/>
            <a:ext cx="1866900" cy="1879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F750C90-3B90-403D-DD88-BFFC6F6C0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5734" y="4656787"/>
            <a:ext cx="18669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9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3DF7-E31B-C1EA-9C53-5DF6B9BE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14301"/>
            <a:ext cx="11887200" cy="101955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REJO.c Escape from VRC07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0D32B-E1E4-2A5A-AE74-77D24E8F2AA8}"/>
              </a:ext>
            </a:extLst>
          </p:cNvPr>
          <p:cNvSpPr txBox="1"/>
          <p:nvPr/>
        </p:nvSpPr>
        <p:spPr>
          <a:xfrm>
            <a:off x="4363196" y="1454834"/>
            <a:ext cx="41220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Helvetica" pitchFamily="2" charset="0"/>
              </a:rPr>
              <a:t>REJO.c escape from </a:t>
            </a:r>
            <a:r>
              <a:rPr lang="en-US" b="1" dirty="0">
                <a:latin typeface="Helvetica" pitchFamily="2" charset="0"/>
              </a:rPr>
              <a:t>PGDM1400</a:t>
            </a: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2E1AD8-C73E-263A-BEB3-399E043DE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700" y="1803400"/>
            <a:ext cx="73406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67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818</Words>
  <Application>Microsoft Macintosh PowerPoint</Application>
  <PresentationFormat>Widescreen</PresentationFormat>
  <Paragraphs>434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Helvetica</vt:lpstr>
      <vt:lpstr>Office Theme</vt:lpstr>
      <vt:lpstr>PowerPoint Presentation</vt:lpstr>
      <vt:lpstr>REJO.c Control </vt:lpstr>
      <vt:lpstr>REJO.c Control </vt:lpstr>
      <vt:lpstr>REJO.c escape from N6 is characterized by the D281D mutation, with a few other different D-loop mutations found at lower frequencies. </vt:lpstr>
      <vt:lpstr>REJO.c Escape from N6</vt:lpstr>
      <vt:lpstr>REJO.c escape from VRC07 </vt:lpstr>
      <vt:lpstr>REJO.c Escape from VRC07</vt:lpstr>
      <vt:lpstr>REJO.c escape from PGDM1400 </vt:lpstr>
      <vt:lpstr>REJO.c Escape from VRC07</vt:lpstr>
      <vt:lpstr>JR-CSF Control Mutation Data; n=28; experiments: CD21, CD27, CD30, and CD50 </vt:lpstr>
      <vt:lpstr>JR-CSF Control Haplotype Plot </vt:lpstr>
      <vt:lpstr>JR-CSF VRC07 Mutation Data; n=26; experiments: CD21, CD30, and CD50 </vt:lpstr>
      <vt:lpstr>JR-CSF vs VRC07 Haplotype Plot </vt:lpstr>
      <vt:lpstr>JR-CSF N6 Mutation Data; n=6; experiments: CD27 </vt:lpstr>
      <vt:lpstr>JR-CSF vs N6 Haplotype Plot </vt:lpstr>
      <vt:lpstr>JR-CSF PGDM1400 Mutation Data; n=7; experiments: CD27 </vt:lpstr>
      <vt:lpstr>JR-CSF vs PGDM1400 Haplotype Plot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Nitido, Adam Douglas</dc:creator>
  <cp:lastModifiedBy>Nitido, Adam Douglas</cp:lastModifiedBy>
  <cp:revision>13</cp:revision>
  <dcterms:created xsi:type="dcterms:W3CDTF">2024-03-14T15:06:38Z</dcterms:created>
  <dcterms:modified xsi:type="dcterms:W3CDTF">2024-03-14T19:03:02Z</dcterms:modified>
</cp:coreProperties>
</file>

<file path=docProps/thumbnail.jpeg>
</file>